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3" r:id="rId3"/>
    <p:sldId id="294" r:id="rId4"/>
    <p:sldId id="307" r:id="rId5"/>
    <p:sldId id="308" r:id="rId6"/>
    <p:sldId id="309" r:id="rId7"/>
    <p:sldId id="296" r:id="rId8"/>
    <p:sldId id="297" r:id="rId9"/>
    <p:sldId id="300" r:id="rId10"/>
    <p:sldId id="302" r:id="rId11"/>
    <p:sldId id="299" r:id="rId12"/>
    <p:sldId id="292" r:id="rId13"/>
    <p:sldId id="303" r:id="rId14"/>
    <p:sldId id="304" r:id="rId15"/>
    <p:sldId id="305" r:id="rId16"/>
    <p:sldId id="280" r:id="rId17"/>
    <p:sldId id="301" r:id="rId18"/>
    <p:sldId id="30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476" autoAdjust="0"/>
  </p:normalViewPr>
  <p:slideViewPr>
    <p:cSldViewPr>
      <p:cViewPr varScale="1">
        <p:scale>
          <a:sx n="59" d="100"/>
          <a:sy n="59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DC5D9-645F-4FCD-BD5D-26B6F95A4331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5CB5A-3BEE-4473-9186-FFDB4DCF6E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b="1" smtClean="0"/>
              <a:t>Partiremos de una afirmación que es una convicción, sí, pero también creo que es un hecho…..</a:t>
            </a:r>
          </a:p>
          <a:p>
            <a:pPr eaLnBrk="1" hangingPunct="1">
              <a:spcBef>
                <a:spcPct val="0"/>
              </a:spcBef>
            </a:pPr>
            <a:endParaRPr lang="es-ES" b="1" smtClean="0"/>
          </a:p>
          <a:p>
            <a:pPr eaLnBrk="1" hangingPunct="1">
              <a:spcBef>
                <a:spcPct val="0"/>
              </a:spcBef>
            </a:pPr>
            <a:r>
              <a:rPr lang="es-ES" b="1" smtClean="0"/>
              <a:t>Esto es radicalmente cierto. No hay sistema institucional democrático que pueda sostenerse sin una minoría suficiente de demócratas que las habite y las haga funcionar. Una “minoría” no en el sentido aristocrático del término -un pequeño y grupo de notables- sino en un sentido estrictamente aritmético: un mínimo de personas, un número suficiente de personas activas y responsables. Por encima de todo, la democracia es una cuestión de cultura y de práctica. La democracia es democracia en acción, o no es nada. Por eso, una ciudadanía comprometida con lo público es la condición </a:t>
            </a:r>
            <a:r>
              <a:rPr lang="es-ES" b="1" i="1" smtClean="0"/>
              <a:t>sine qua non</a:t>
            </a:r>
            <a:r>
              <a:rPr lang="es-ES" b="1" smtClean="0"/>
              <a:t> para la democracia.</a:t>
            </a: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82A5C1-0138-4A91-90D5-D66874B31C50}" type="slidenum">
              <a:rPr lang="es-ES" smtClean="0">
                <a:latin typeface="Arial" pitchFamily="34" charset="0"/>
              </a:rPr>
              <a:pPr/>
              <a:t>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5CB5A-3BEE-4473-9186-FFDB4DCF6E7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ESTO ES ESPECIALMENTE IMPORTANTE SI TENEMOS EN CUENTA QUE VIVIMOS EN UNA CIUDAD Y EN UN PAÍS</a:t>
            </a:r>
            <a:r>
              <a:rPr lang="es-ES" baseline="0" dirty="0" smtClean="0"/>
              <a:t> EN EL QUE, EN LOS PRÓXIMOS AÑOS, AUMENTARÁ AÚN MÁS EL POTENCIAL DE INFLUENCIA POLÍTICA DE LAS EDADES MADURAS.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5CB5A-3BEE-4473-9186-FFDB4DCF6E7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Empiezo por la tercera cuestión: pobre de aquella ciudad/sociedad</a:t>
            </a:r>
            <a:r>
              <a:rPr lang="es-ES" baseline="0" dirty="0" smtClean="0"/>
              <a:t> que no sea capaz de generar alianzas (en este caso </a:t>
            </a:r>
            <a:r>
              <a:rPr lang="es-ES" baseline="0" dirty="0" err="1" smtClean="0"/>
              <a:t>intergeneracionales</a:t>
            </a:r>
            <a:r>
              <a:rPr lang="es-ES" baseline="0" dirty="0" smtClean="0"/>
              <a:t>, pero también “inter” de todo tipo) y que afronte los retos de futuro en clave de confrontación generacional.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5CB5A-3BEE-4473-9186-FFDB4DCF6E7F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5CB5A-3BEE-4473-9186-FFDB4DCF6E7F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19FB-B0A8-4C96-8483-FB6AB8B7339A}" type="datetimeFigureOut">
              <a:rPr lang="es-ES" smtClean="0"/>
              <a:pPr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D4E6-9B0F-44B9-948B-CC4D6F92F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iversity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5085184"/>
            <a:ext cx="4680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 Narrow" pitchFamily="34" charset="0"/>
              </a:rPr>
              <a:t>IMANOL ZUBERO</a:t>
            </a:r>
          </a:p>
          <a:p>
            <a:pPr algn="ctr"/>
            <a:r>
              <a:rPr lang="es-ES" sz="2400" dirty="0" smtClean="0">
                <a:latin typeface="Arial Narrow" pitchFamily="34" charset="0"/>
              </a:rPr>
              <a:t>Grupo de investigación CIVERSITY</a:t>
            </a:r>
            <a:endParaRPr lang="es-ES" sz="2400" dirty="0">
              <a:latin typeface="Arial Narrow" pitchFamily="34" charset="0"/>
            </a:endParaRPr>
          </a:p>
          <a:p>
            <a:pPr algn="ctr"/>
            <a:r>
              <a:rPr lang="es-ES" sz="2400" dirty="0" smtClean="0">
                <a:latin typeface="Arial Narrow" pitchFamily="34" charset="0"/>
                <a:hlinkClick r:id="rId2"/>
              </a:rPr>
              <a:t>http://civersity.net</a:t>
            </a:r>
            <a:r>
              <a:rPr lang="es-ES" sz="2400" dirty="0" smtClean="0">
                <a:latin typeface="Arial Narrow" pitchFamily="34" charset="0"/>
              </a:rPr>
              <a:t> </a:t>
            </a:r>
            <a:endParaRPr lang="es-ES" sz="2400" dirty="0">
              <a:latin typeface="Arial Narrow" pitchFamily="34" charset="0"/>
            </a:endParaRPr>
          </a:p>
        </p:txBody>
      </p:sp>
      <p:pic>
        <p:nvPicPr>
          <p:cNvPr id="7" name="6 Imagen" descr="Resultado de imagen de civersit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085184"/>
            <a:ext cx="37799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Resultado de imagen de Gobernantza+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4536504" cy="453650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860032" y="134076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Arial Narrow" pitchFamily="34" charset="0"/>
              </a:rPr>
              <a:t>LA PARTICIPACIÓN NO TIENE EDAD</a:t>
            </a:r>
            <a:endParaRPr lang="es-ES" sz="4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13701"/>
            <a:ext cx="8819366" cy="660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879" y="0"/>
            <a:ext cx="919975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85728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5</a:t>
            </a:r>
            <a:r>
              <a:rPr lang="es-ES" sz="3200" b="1" dirty="0" smtClean="0">
                <a:solidFill>
                  <a:srgbClr val="FF0000"/>
                </a:solidFill>
              </a:rPr>
              <a:t>º </a:t>
            </a:r>
            <a:r>
              <a:rPr lang="es-ES" sz="3200" b="1" dirty="0" smtClean="0">
                <a:solidFill>
                  <a:srgbClr val="FF0000"/>
                </a:solidFill>
              </a:rPr>
              <a:t>PERO NO SE TRATA TANTO DE PARTICIPAR “COMO PERSONAS MAYORES” 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4282" y="1643050"/>
            <a:ext cx="52864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“A diferencia de las minorías étnicas, de los jóvenes o de las mujeres, las personas ancianas no han animado movimientos </a:t>
            </a:r>
            <a:r>
              <a:rPr lang="es-ES" sz="2800" dirty="0" err="1" smtClean="0"/>
              <a:t>identificatorios</a:t>
            </a:r>
            <a:r>
              <a:rPr lang="es-ES" sz="2800" dirty="0" smtClean="0"/>
              <a:t> colectivos” (</a:t>
            </a:r>
            <a:r>
              <a:rPr lang="es-ES" sz="2800" dirty="0" err="1" smtClean="0"/>
              <a:t>Dubet</a:t>
            </a:r>
            <a:r>
              <a:rPr lang="es-ES" sz="2800" dirty="0" smtClean="0"/>
              <a:t> y </a:t>
            </a:r>
            <a:r>
              <a:rPr lang="es-ES" sz="2800" dirty="0" err="1" smtClean="0"/>
              <a:t>Martuccelli</a:t>
            </a:r>
            <a:r>
              <a:rPr lang="es-ES" sz="2800" dirty="0" smtClean="0"/>
              <a:t>). La cuestión del </a:t>
            </a:r>
            <a:r>
              <a:rPr lang="es-ES" sz="2800" i="1" dirty="0" smtClean="0"/>
              <a:t>poder gris </a:t>
            </a:r>
            <a:r>
              <a:rPr lang="es-ES" sz="2800" dirty="0" smtClean="0"/>
              <a:t>(Gil Calvo) sigue siendo, hoy por hoy, una hipótesis de trabajo o, todo lo más, una posibilidad a convertir en realidad política activa. </a:t>
            </a:r>
          </a:p>
        </p:txBody>
      </p:sp>
      <p:pic>
        <p:nvPicPr>
          <p:cNvPr id="19458" name="Picture 2" descr="Resultado de imagen de mar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357562"/>
            <a:ext cx="2743195" cy="321468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643570" y="1714488"/>
            <a:ext cx="292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omic Sans MS" pitchFamily="66" charset="0"/>
              </a:rPr>
              <a:t>Mayores del mundo, ¡uníos!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5643570" y="1500174"/>
            <a:ext cx="2928958" cy="1357322"/>
          </a:xfrm>
          <a:prstGeom prst="wedgeEllipseCallout">
            <a:avLst>
              <a:gd name="adj1" fmla="val -13914"/>
              <a:gd name="adj2" fmla="val 1453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14290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Así como las personas jóvenes, las mujeres, u otros colectivos, de hecho eligen las formas y modalidades de su participación socio-política –como ciudadanos y ciudadanas individuales, unas veces, como grupo </a:t>
            </a:r>
            <a:r>
              <a:rPr lang="es-ES" sz="2800" dirty="0" err="1" smtClean="0"/>
              <a:t>identitario</a:t>
            </a:r>
            <a:r>
              <a:rPr lang="es-ES" sz="2800" dirty="0" smtClean="0"/>
              <a:t>, otras- las personas mayores no han conseguido verse a sí mismas como miembros de un colectivo con identidad propia. </a:t>
            </a:r>
          </a:p>
          <a:p>
            <a:pPr algn="r"/>
            <a:r>
              <a:rPr lang="es-ES" sz="44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s-ES" sz="4400" b="1" dirty="0" smtClean="0">
                <a:solidFill>
                  <a:srgbClr val="FF0000"/>
                </a:solidFill>
                <a:sym typeface="Wingdings" pitchFamily="2" charset="2"/>
              </a:rPr>
              <a:t>PLURALIDAD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3" name="1 Rectángulo"/>
          <p:cNvSpPr>
            <a:spLocks noChangeArrowheads="1"/>
          </p:cNvSpPr>
          <p:nvPr/>
        </p:nvSpPr>
        <p:spPr bwMode="auto">
          <a:xfrm>
            <a:off x="214282" y="4143380"/>
            <a:ext cx="87137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/>
              <a:t>Igual que los conceptos de ‘nación’ o de ‘clase’, el término ‘generación’ es </a:t>
            </a:r>
            <a:r>
              <a:rPr lang="es-ES" sz="2800" dirty="0" err="1"/>
              <a:t>performativo</a:t>
            </a:r>
            <a:r>
              <a:rPr lang="es-ES" sz="2800" dirty="0"/>
              <a:t> —expresiones que crean una entidad con sólo nombrarla—, una llamada o un grito de guerra para llamar a filas a una comunidad imaginada o más precisamente convocada (</a:t>
            </a:r>
            <a:r>
              <a:rPr lang="es-ES" sz="2800" dirty="0" err="1"/>
              <a:t>Bauman</a:t>
            </a:r>
            <a:r>
              <a:rPr lang="es-ES" sz="2800" dirty="0"/>
              <a:t>, 2007).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1429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Como </a:t>
            </a:r>
            <a:r>
              <a:rPr lang="es-ES" sz="2400" dirty="0" smtClean="0"/>
              <a:t>consecuencia, </a:t>
            </a:r>
            <a:r>
              <a:rPr lang="es-ES" sz="2400" dirty="0" smtClean="0"/>
              <a:t>no existe ningún agente </a:t>
            </a:r>
            <a:r>
              <a:rPr lang="es-ES" sz="2400" dirty="0" smtClean="0"/>
              <a:t>sociopolítico </a:t>
            </a:r>
            <a:r>
              <a:rPr lang="es-ES" sz="2400" dirty="0" smtClean="0"/>
              <a:t>organizado que, cuando sea preciso, pueda enarbolar la bandera de las personas mayores. La problemática de las personas mayores no encuentra un colectivo identificado que las haga propiamente suyas.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5720" y="1928803"/>
            <a:ext cx="4572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Esta situación puede provocar el </a:t>
            </a:r>
            <a:r>
              <a:rPr lang="es-ES" sz="2400" i="1" dirty="0" smtClean="0"/>
              <a:t>círculo vicioso de la no participación identificada: </a:t>
            </a:r>
            <a:r>
              <a:rPr lang="es-ES" sz="2400" dirty="0" smtClean="0"/>
              <a:t>a) ausencia de una voz colectiva que represente a las personas mayores b) pérdida de influencia en el escenario público c) debilidad de las reivindicaciones, </a:t>
            </a:r>
            <a:r>
              <a:rPr lang="es-ES" sz="2400" dirty="0" err="1" smtClean="0"/>
              <a:t>invisibilizando</a:t>
            </a:r>
            <a:r>
              <a:rPr lang="es-ES" sz="2400" dirty="0" smtClean="0"/>
              <a:t> su realidad (efecto–agenda invertido), d) desánimo y desafección (“no nos hacen caso”), lo cual e) debilitaría más la presencia pública, f) etcétera. 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691" y="2143116"/>
            <a:ext cx="441330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14290"/>
            <a:ext cx="8572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6</a:t>
            </a:r>
            <a:r>
              <a:rPr lang="es-ES" sz="2800" b="1" dirty="0" smtClean="0">
                <a:solidFill>
                  <a:srgbClr val="FF0000"/>
                </a:solidFill>
              </a:rPr>
              <a:t>º NO SE TRATA DE CONSTRUIR PARTICIPACIÓN “CONTRA” O “ANTI” QUIEN NO ES MAYOR, SINO GENERAR Y SOSTENER ESPACIOS Y ESTRATEGIAS DE INTERVENCIÓN POLÍTICA INTERGENERACIONAL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2571744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200" dirty="0" smtClean="0"/>
              <a:t>Y aquí hay que pedir un esfuerzo más (sí, uno más) a las personas mayores.</a:t>
            </a:r>
          </a:p>
          <a:p>
            <a:pPr>
              <a:buFont typeface="Wingdings" pitchFamily="2" charset="2"/>
              <a:buChar char="q"/>
            </a:pPr>
            <a:r>
              <a:rPr lang="es-ES" sz="3200" dirty="0" smtClean="0"/>
              <a:t>Porque ellas son las únicas que han experimentado las dos situaciones: la de ser jóvenes y la de ser mayores.</a:t>
            </a:r>
          </a:p>
          <a:p>
            <a:pPr>
              <a:buFont typeface="Wingdings" pitchFamily="2" charset="2"/>
              <a:buChar char="q"/>
            </a:pPr>
            <a:r>
              <a:rPr lang="es-ES" sz="3200" dirty="0" smtClean="0"/>
              <a:t>Capacidad de sintonizar y de reconocer.</a:t>
            </a:r>
            <a:endParaRPr lang="es-E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6" name="Picture 14" descr="Resultado de imagen de brexit young versus 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923928" cy="264865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33721"/>
            <a:ext cx="8424936" cy="52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AutoShape 6" descr="young or old (thin)"/>
          <p:cNvSpPr>
            <a:spLocks noChangeAspect="1" noChangeArrowheads="1"/>
          </p:cNvSpPr>
          <p:nvPr/>
        </p:nvSpPr>
        <p:spPr bwMode="auto">
          <a:xfrm>
            <a:off x="155575" y="-2103438"/>
            <a:ext cx="7772400" cy="4381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60" name="AutoShape 8" descr="young or old (thin)"/>
          <p:cNvSpPr>
            <a:spLocks noChangeAspect="1" noChangeArrowheads="1"/>
          </p:cNvSpPr>
          <p:nvPr/>
        </p:nvSpPr>
        <p:spPr bwMode="auto">
          <a:xfrm>
            <a:off x="155575" y="-2103438"/>
            <a:ext cx="7772400" cy="4381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9164" name="Picture 12" descr="Resultado de imagen de brexit young versus o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0"/>
            <a:ext cx="3647616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757183"/>
            <a:ext cx="8710642" cy="59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285852" y="214290"/>
            <a:ext cx="6450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PARA TERMINAR: EVITAR UN RIESGO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de 15m YAYOFLAUTAS"/>
          <p:cNvSpPr>
            <a:spLocks noChangeAspect="1" noChangeArrowheads="1"/>
          </p:cNvSpPr>
          <p:nvPr/>
        </p:nvSpPr>
        <p:spPr bwMode="auto">
          <a:xfrm>
            <a:off x="155575" y="-1828800"/>
            <a:ext cx="44100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://www.iaioflautas.org/wp-content/uploads/2012/09/iaioflautas27O.jpg"/>
          <p:cNvSpPr>
            <a:spLocks noChangeAspect="1" noChangeArrowheads="1"/>
          </p:cNvSpPr>
          <p:nvPr/>
        </p:nvSpPr>
        <p:spPr bwMode="auto">
          <a:xfrm>
            <a:off x="155575" y="-2947988"/>
            <a:ext cx="7105650" cy="6143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Resultado de imagen de 15m YAYOFLAUTAS"/>
          <p:cNvSpPr>
            <a:spLocks noChangeAspect="1" noChangeArrowheads="1"/>
          </p:cNvSpPr>
          <p:nvPr/>
        </p:nvSpPr>
        <p:spPr bwMode="auto">
          <a:xfrm>
            <a:off x="155575" y="-1828800"/>
            <a:ext cx="237172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0966">
            <a:off x="4480943" y="415514"/>
            <a:ext cx="3796984" cy="610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éphane HESSEL: ¿Indignado o Infiltrado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23090">
            <a:off x="500034" y="1428736"/>
            <a:ext cx="50673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28596" y="214290"/>
            <a:ext cx="83520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RECORDAR QUE LA EDAD NO NOS RETIRA DE LA VIDA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14282" y="1714488"/>
            <a:ext cx="8715436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C00000"/>
                </a:solidFill>
                <a:latin typeface="Arial Rounded MT Bold" pitchFamily="34" charset="0"/>
              </a:rPr>
              <a:t>“El éxito de las instituciones democráticas depende de que exista una minoría suficiente de demócratas activos y responsables que las mueva”. </a:t>
            </a:r>
          </a:p>
          <a:p>
            <a:pPr algn="ctr">
              <a:defRPr/>
            </a:pPr>
            <a:endParaRPr lang="es-ES" dirty="0">
              <a:latin typeface="Arial Rounded MT Bold" pitchFamily="34" charset="0"/>
            </a:endParaRPr>
          </a:p>
          <a:p>
            <a:pPr algn="ctr">
              <a:defRPr/>
            </a:pPr>
            <a:endParaRPr lang="es-ES" dirty="0">
              <a:latin typeface="Arial Rounded MT Bold" pitchFamily="34" charset="0"/>
            </a:endParaRPr>
          </a:p>
          <a:p>
            <a:pPr algn="ctr">
              <a:defRPr/>
            </a:pPr>
            <a:endParaRPr lang="es-ES" dirty="0">
              <a:latin typeface="Arial Rounded MT Bold" pitchFamily="34" charset="0"/>
            </a:endParaRPr>
          </a:p>
          <a:p>
            <a:pPr algn="ctr">
              <a:defRPr/>
            </a:pPr>
            <a:endParaRPr lang="es-ES" dirty="0">
              <a:latin typeface="Arial Rounded MT Bold" pitchFamily="34" charset="0"/>
            </a:endParaRPr>
          </a:p>
          <a:p>
            <a:pPr algn="ctr">
              <a:defRPr/>
            </a:pPr>
            <a:r>
              <a:rPr lang="es-ES_tradnl" sz="2000" dirty="0">
                <a:latin typeface="Arial Rounded MT Bold" pitchFamily="34" charset="0"/>
              </a:rPr>
              <a:t>R.H.S. </a:t>
            </a:r>
            <a:r>
              <a:rPr lang="es-ES_tradnl" sz="2000" dirty="0" err="1">
                <a:latin typeface="Arial Rounded MT Bold" pitchFamily="34" charset="0"/>
              </a:rPr>
              <a:t>Crossman</a:t>
            </a:r>
            <a:r>
              <a:rPr lang="es-ES_tradnl" sz="2000" dirty="0">
                <a:latin typeface="Arial Rounded MT Bold" pitchFamily="34" charset="0"/>
              </a:rPr>
              <a:t>, </a:t>
            </a:r>
            <a:r>
              <a:rPr lang="es-ES_tradnl" sz="2000" i="1" dirty="0">
                <a:latin typeface="Arial Rounded MT Bold" pitchFamily="34" charset="0"/>
              </a:rPr>
              <a:t>Biografía del Estado moderno</a:t>
            </a:r>
            <a:r>
              <a:rPr lang="es-ES_tradnl" sz="2000" dirty="0">
                <a:latin typeface="Arial Rounded MT Bold" pitchFamily="34" charset="0"/>
              </a:rPr>
              <a:t>, Fondo de Cultura Económica, México 1977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28596" y="285728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1º. </a:t>
            </a:r>
            <a:r>
              <a:rPr lang="es-ES" sz="3200" b="1" dirty="0" smtClean="0">
                <a:solidFill>
                  <a:srgbClr val="FF0000"/>
                </a:solidFill>
              </a:rPr>
              <a:t>LO IMPORTANTE ES PARTICPAR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/>
          <a:lstStyle/>
          <a:p>
            <a:pPr eaLnBrk="1" hangingPunct="1"/>
            <a:r>
              <a:rPr lang="es-ES" sz="2400" dirty="0" smtClean="0">
                <a:solidFill>
                  <a:srgbClr val="C00000"/>
                </a:solidFill>
                <a:latin typeface="Arial Rounded MT Bold" pitchFamily="34" charset="0"/>
              </a:rPr>
              <a:t>No hay democracia sin participación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964488" cy="27363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2400" dirty="0" smtClean="0">
                <a:latin typeface="Arial Rounded MT Bold" pitchFamily="34" charset="0"/>
              </a:rPr>
              <a:t>No hay democracia sin demócratas activas y activos [construcción social].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2400" dirty="0" smtClean="0">
                <a:latin typeface="Arial Rounded MT Bold" pitchFamily="34" charset="0"/>
              </a:rPr>
              <a:t>La participación efectiva es condición de posibilidad de la organización de una comunidad democrática.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sz="2400" dirty="0" smtClean="0">
                <a:latin typeface="Arial Rounded MT Bold" pitchFamily="34" charset="0"/>
              </a:rPr>
              <a:t>La participación es un derecho pero, sobre todo, es fuente de derechos: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19672" y="4005064"/>
            <a:ext cx="7322071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Incorporando nuevas cuestiones a la agenda pública.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Estableciendo grupos de interés y/o de convicción que defiendan en la esfera pública sus distintas propuestas y proyectos.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Acumulando fuerzas que den lugar a mayorías electorales que respalden transformaciones sociales y políticas.</a:t>
            </a:r>
          </a:p>
        </p:txBody>
      </p:sp>
      <p:sp>
        <p:nvSpPr>
          <p:cNvPr id="5" name="4 Abrir llave"/>
          <p:cNvSpPr/>
          <p:nvPr/>
        </p:nvSpPr>
        <p:spPr>
          <a:xfrm>
            <a:off x="1115616" y="4005064"/>
            <a:ext cx="587496" cy="2592288"/>
          </a:xfrm>
          <a:prstGeom prst="lef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2º LAS PERSONAS MAYORES YA PARTICPAN, AUNQUE DE MANERAS DIFERENTES A LAS PERSONAS JÓVENES 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43240" y="164305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dirty="0" smtClean="0"/>
              <a:t>La participación social de las personas mayores en la CAPV </a:t>
            </a:r>
            <a:r>
              <a:rPr lang="es-ES" sz="2400" dirty="0" smtClean="0"/>
              <a:t>(EDE </a:t>
            </a:r>
            <a:r>
              <a:rPr lang="es-ES" sz="2400" dirty="0" err="1" smtClean="0"/>
              <a:t>Fundazioa</a:t>
            </a:r>
            <a:r>
              <a:rPr lang="es-ES" sz="2400" dirty="0" smtClean="0"/>
              <a:t>, 2013). </a:t>
            </a: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214282" y="2714620"/>
            <a:ext cx="892971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s-ES" sz="2800" dirty="0" smtClean="0"/>
              <a:t>La participación electoral es mas elevada entre las personas de 65 o más años en comparación que el conjunto de la sociedad. No obstante, su participación en partidos y especialmente en sindicatos es inferior a la media.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s-ES" sz="2800" dirty="0" smtClean="0"/>
              <a:t> Tienen menos interés por la política cuando se habla en términos generales (cuatro de cada diez personas mayores no muestra ningún interés). Sin embargo, se sienten más próximas a los partidos políticos que la población en </a:t>
            </a:r>
            <a:r>
              <a:rPr lang="es-ES" sz="2800" dirty="0" smtClean="0"/>
              <a:t>general.</a:t>
            </a:r>
            <a:endParaRPr lang="es-E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428604"/>
            <a:ext cx="900115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s-ES" sz="2800" dirty="0" smtClean="0"/>
              <a:t> </a:t>
            </a:r>
            <a:r>
              <a:rPr lang="es-ES" sz="2800" dirty="0" smtClean="0"/>
              <a:t>Las acciones</a:t>
            </a:r>
            <a:r>
              <a:rPr lang="es-ES" sz="2800" dirty="0" smtClean="0"/>
              <a:t> </a:t>
            </a:r>
            <a:r>
              <a:rPr lang="es-ES" sz="2800" dirty="0" smtClean="0"/>
              <a:t>de participación política de la población de más edad tienden a ser limitadas: se manifiestan menos, </a:t>
            </a:r>
            <a:r>
              <a:rPr lang="es-ES" sz="2800" dirty="0" smtClean="0"/>
              <a:t>participación </a:t>
            </a:r>
            <a:r>
              <a:rPr lang="es-ES" sz="2800" dirty="0" smtClean="0"/>
              <a:t>on-line más baja, menos opinión en medios</a:t>
            </a:r>
            <a:r>
              <a:rPr lang="es-ES" sz="2800" dirty="0" smtClean="0"/>
              <a:t>.</a:t>
            </a:r>
          </a:p>
          <a:p>
            <a:pPr algn="ctr">
              <a:spcBef>
                <a:spcPts val="600"/>
              </a:spcBef>
            </a:pPr>
            <a:r>
              <a:rPr lang="es-ES" sz="2800" dirty="0" smtClean="0">
                <a:solidFill>
                  <a:srgbClr val="FF0000"/>
                </a:solidFill>
                <a:sym typeface="Wingdings" pitchFamily="2" charset="2"/>
              </a:rPr>
              <a:t> ESTO YA ESTÁ CAMBIANDO Y LO HARÁ MÁS</a:t>
            </a:r>
            <a:endParaRPr lang="es-ES" sz="28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s-ES" sz="2800" dirty="0" smtClean="0"/>
              <a:t>Cuando </a:t>
            </a:r>
            <a:r>
              <a:rPr lang="es-ES" sz="2800" dirty="0" smtClean="0"/>
              <a:t>se habla del voluntariado en el sentido más amplio (voluntariado en el seno de una organización, apoyo informal a otros hogares, reuniones, etc.) la tasa de participación de las personas mayores supera ampliamente la de la población en su conjunto (29,2 frente a 15,3%).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s-ES" sz="2800" dirty="0" smtClean="0"/>
              <a:t> Si se atiende exclusivamente al voluntariado que se desarrolla en el seno de las organizaciones sociales, el 5,5% de la población mayor participa en este tipo de actividades, representando el 26,4% del total de personas voluntarias de nuestra comunidad.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57721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85926"/>
            <a:ext cx="34480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0" y="55721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 (2016ko </a:t>
            </a:r>
            <a:r>
              <a:rPr lang="es-ES" sz="2400" dirty="0" err="1" smtClean="0"/>
              <a:t>uztaila</a:t>
            </a:r>
            <a:r>
              <a:rPr lang="es-ES" sz="2400" dirty="0" smtClean="0"/>
              <a:t> / Julio 2016) </a:t>
            </a:r>
          </a:p>
          <a:p>
            <a:pPr algn="ctr"/>
            <a:r>
              <a:rPr lang="es-ES" sz="2400" b="1" dirty="0" smtClean="0"/>
              <a:t>61. EUSKAL SOZIOMETROA </a:t>
            </a:r>
            <a:r>
              <a:rPr lang="es-ES" sz="2400" dirty="0" smtClean="0"/>
              <a:t>– </a:t>
            </a:r>
            <a:r>
              <a:rPr lang="es-ES" sz="2400" dirty="0" err="1" smtClean="0"/>
              <a:t>Euskal</a:t>
            </a:r>
            <a:r>
              <a:rPr lang="es-ES" sz="2400" dirty="0" smtClean="0"/>
              <a:t> </a:t>
            </a:r>
            <a:r>
              <a:rPr lang="es-ES" sz="2400" dirty="0" err="1" smtClean="0"/>
              <a:t>gizartea</a:t>
            </a:r>
            <a:r>
              <a:rPr lang="es-ES" sz="2400" dirty="0" smtClean="0"/>
              <a:t> </a:t>
            </a:r>
            <a:r>
              <a:rPr lang="es-ES" sz="2400" dirty="0" err="1" smtClean="0"/>
              <a:t>etorkizunaren</a:t>
            </a:r>
            <a:r>
              <a:rPr lang="es-ES" sz="2400" dirty="0" smtClean="0"/>
              <a:t> </a:t>
            </a:r>
            <a:r>
              <a:rPr lang="es-ES" sz="2400" dirty="0" err="1" smtClean="0"/>
              <a:t>aurrean</a:t>
            </a:r>
            <a:r>
              <a:rPr lang="es-ES" sz="2400" dirty="0" smtClean="0"/>
              <a:t> </a:t>
            </a:r>
          </a:p>
          <a:p>
            <a:pPr algn="ctr"/>
            <a:r>
              <a:rPr lang="es-ES" sz="2400" b="1" dirty="0" smtClean="0"/>
              <a:t>SOCIÓMETRO VASCO 61 </a:t>
            </a:r>
            <a:r>
              <a:rPr lang="es-ES" sz="2400" dirty="0" smtClean="0"/>
              <a:t>– La sociedad vasca ante el futuro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3</a:t>
            </a:r>
            <a:r>
              <a:rPr lang="es-ES" sz="3200" b="1" dirty="0" smtClean="0">
                <a:solidFill>
                  <a:srgbClr val="FF0000"/>
                </a:solidFill>
              </a:rPr>
              <a:t>º </a:t>
            </a:r>
            <a:r>
              <a:rPr lang="es-ES" sz="3200" b="1" dirty="0" smtClean="0">
                <a:solidFill>
                  <a:srgbClr val="FF0000"/>
                </a:solidFill>
              </a:rPr>
              <a:t>A LAS PERSONAS MAYORES LES INTERESA PARTICIPAR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2285992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600" dirty="0" smtClean="0"/>
              <a:t> Hay problemáticas que interesan más o menos en función de la edad de las personas.</a:t>
            </a:r>
          </a:p>
          <a:p>
            <a:pPr>
              <a:buFont typeface="Wingdings" pitchFamily="2" charset="2"/>
              <a:buChar char="q"/>
            </a:pPr>
            <a:r>
              <a:rPr lang="es-ES" sz="3600" dirty="0" smtClean="0"/>
              <a:t> Hay preocupaciones más específicas de las personas mayores, y ellas mismas son las que mejor pueden hacerlas presentes en el espacio de la deliberación.</a:t>
            </a:r>
            <a:endParaRPr lang="es-E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007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 (2016ko </a:t>
            </a:r>
            <a:r>
              <a:rPr lang="es-ES" sz="2400" dirty="0" err="1" smtClean="0"/>
              <a:t>martxoa</a:t>
            </a:r>
            <a:r>
              <a:rPr lang="es-ES" sz="2400" dirty="0" smtClean="0"/>
              <a:t> / Marzo 2016) </a:t>
            </a:r>
          </a:p>
          <a:p>
            <a:pPr algn="ctr"/>
            <a:r>
              <a:rPr lang="es-ES" sz="2400" b="1" dirty="0" smtClean="0"/>
              <a:t>60. EUSKAL SOZIOMETROA </a:t>
            </a:r>
            <a:r>
              <a:rPr lang="es-ES" sz="2400" dirty="0" smtClean="0"/>
              <a:t>- </a:t>
            </a:r>
            <a:r>
              <a:rPr lang="es-ES" sz="2400" dirty="0" err="1" smtClean="0"/>
              <a:t>Euskal</a:t>
            </a:r>
            <a:r>
              <a:rPr lang="es-ES" sz="2400" dirty="0" smtClean="0"/>
              <a:t> </a:t>
            </a:r>
            <a:r>
              <a:rPr lang="es-ES" sz="2400" dirty="0" err="1" smtClean="0"/>
              <a:t>iritzi</a:t>
            </a:r>
            <a:r>
              <a:rPr lang="es-ES" sz="2400" dirty="0" smtClean="0"/>
              <a:t> </a:t>
            </a:r>
            <a:r>
              <a:rPr lang="es-ES" sz="2400" dirty="0" err="1" smtClean="0"/>
              <a:t>publikoa</a:t>
            </a:r>
            <a:r>
              <a:rPr lang="es-ES" sz="2400" dirty="0" smtClean="0"/>
              <a:t> 20 </a:t>
            </a:r>
            <a:r>
              <a:rPr lang="es-ES" sz="2400" dirty="0" err="1" smtClean="0"/>
              <a:t>urtetan</a:t>
            </a:r>
            <a:r>
              <a:rPr lang="es-ES" sz="2400" dirty="0" smtClean="0"/>
              <a:t>- </a:t>
            </a:r>
          </a:p>
          <a:p>
            <a:pPr algn="ctr"/>
            <a:r>
              <a:rPr lang="es-ES" sz="2400" b="1" dirty="0" smtClean="0"/>
              <a:t>SOCIÓMETRO VASCO 60 </a:t>
            </a:r>
            <a:r>
              <a:rPr lang="es-ES" sz="2400" dirty="0" smtClean="0"/>
              <a:t>- 20 años de opinión pública vasca – 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7239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00108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8715404" y="1857364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X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35716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4</a:t>
            </a:r>
            <a:r>
              <a:rPr lang="es-ES" sz="3200" b="1" dirty="0" smtClean="0">
                <a:solidFill>
                  <a:srgbClr val="FF0000"/>
                </a:solidFill>
              </a:rPr>
              <a:t>º </a:t>
            </a:r>
            <a:r>
              <a:rPr lang="es-ES" sz="3200" b="1" dirty="0" smtClean="0">
                <a:solidFill>
                  <a:srgbClr val="FF0000"/>
                </a:solidFill>
              </a:rPr>
              <a:t>ADEMÁS DE UNA CUESTIÓN DE DERECHO(S) Y DE INTERESES, ES UNA CUESTIÓN DE HECHO: COMO NO PARTICIPEN LAS PERSONAS MAYORES… 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4282" y="2500306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En sociedades donde la natalidad es reducida la esperanza de vida es cada vez más prolongada, y los años vividos libres de discapacidad son más (prefiero decirlo así, antes que simplemente “en sociedades más envejecidas”) el cuerpo electoral y, en general, el sujeto sociopolítico va a ser cada vez de edad más avanzada.</a:t>
            </a:r>
            <a:endParaRPr lang="es-E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1223</Words>
  <Application>Microsoft Office PowerPoint</Application>
  <PresentationFormat>Presentación en pantalla (4:3)</PresentationFormat>
  <Paragraphs>62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No hay democracia sin participación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cipzubei</dc:creator>
  <cp:lastModifiedBy>Zubero</cp:lastModifiedBy>
  <cp:revision>71</cp:revision>
  <dcterms:created xsi:type="dcterms:W3CDTF">2016-09-30T07:45:10Z</dcterms:created>
  <dcterms:modified xsi:type="dcterms:W3CDTF">2016-10-27T07:23:25Z</dcterms:modified>
</cp:coreProperties>
</file>